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9" r:id="rId20"/>
    <p:sldId id="274" r:id="rId21"/>
    <p:sldId id="276" r:id="rId22"/>
    <p:sldId id="277" r:id="rId23"/>
    <p:sldId id="275" r:id="rId24"/>
    <p:sldId id="278" r:id="rId25"/>
    <p:sldId id="280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cs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8522"/>
    <a:srgbClr val="2E6CA4"/>
    <a:srgbClr val="CC0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9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15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gif>
</file>

<file path=ppt/media/image22.jp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jpeg>
</file>

<file path=ppt/media/image30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lze upravit styl předlohy.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505162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67952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svislý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079294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148527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9312520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744108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7" name="Zástupný symbol pro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8" name="Zástupný symbol pro zápatí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9" name="Zástupný symbol pro číslo snímk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21799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Pouze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478717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3" name="Zástupný symbol pro zápatí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70933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78505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obrázek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cs-CZ"/>
          </a:p>
        </p:txBody>
      </p:sp>
      <p:sp>
        <p:nvSpPr>
          <p:cNvPr id="4" name="Zástupný symbol pro tex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5" name="Zástupný symbol pro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3328119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</a:p>
        </p:txBody>
      </p:sp>
      <p:sp>
        <p:nvSpPr>
          <p:cNvPr id="4" name="Zástupný symbol pro datum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B606E-8A3E-4AC2-97EA-AB002FEB235A}" type="datetimeFigureOut">
              <a:rPr lang="cs-CZ" smtClean="0"/>
              <a:t>07.02.2023</a:t>
            </a:fld>
            <a:endParaRPr lang="cs-CZ"/>
          </a:p>
        </p:txBody>
      </p:sp>
      <p:sp>
        <p:nvSpPr>
          <p:cNvPr id="5" name="Zástupný symbol pro zápatí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cs-CZ"/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3DF7E-1666-4846-8C11-A8BA9C3DDD97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043586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github.com/luipenox/pytabl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1523998" y="3118809"/>
            <a:ext cx="9144000" cy="860067"/>
          </a:xfrm>
        </p:spPr>
        <p:txBody>
          <a:bodyPr>
            <a:normAutofit lnSpcReduction="10000"/>
          </a:bodyPr>
          <a:lstStyle/>
          <a:p>
            <a:r>
              <a:rPr lang="cs-CZ" sz="6000" b="1" dirty="0">
                <a:solidFill>
                  <a:srgbClr val="CC0011"/>
                </a:solidFill>
                <a:latin typeface="Cabin" panose="020B0803050202020004" pitchFamily="34" charset="0"/>
                <a:ea typeface="Roboto Thin" pitchFamily="2" charset="0"/>
              </a:rPr>
              <a:t>Práce s XLSX tabulkami</a:t>
            </a:r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2747" y="956007"/>
            <a:ext cx="4866503" cy="1235937"/>
          </a:xfrm>
          <a:prstGeom prst="rect">
            <a:avLst/>
          </a:prstGeom>
        </p:spPr>
      </p:pic>
      <p:pic>
        <p:nvPicPr>
          <p:cNvPr id="7" name="Obrázek 6">
            <a:extLst>
              <a:ext uri="{FF2B5EF4-FFF2-40B4-BE49-F238E27FC236}">
                <a16:creationId xmlns:a16="http://schemas.microsoft.com/office/drawing/2014/main" id="{FE796BF8-7ACD-4F1D-889E-6FAC7D46A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965" y="4905741"/>
            <a:ext cx="5886065" cy="37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6238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Základy práce s buňkou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451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hodnoty buňky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udiž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světlo'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udiž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světlo'</a:t>
            </a:r>
          </a:p>
          <a:p>
            <a:pPr marL="457200" lvl="1" indent="0">
              <a:buNone/>
            </a:pPr>
            <a:endParaRPr lang="cs-CZ" sz="5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en-US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</a:t>
            </a:r>
            <a:r>
              <a:rPr lang="cs-CZ" sz="24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řečtení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hodnoty z buňky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adresování pomocí </a:t>
            </a:r>
            <a:r>
              <a:rPr lang="cs-CZ" sz="2400" b="1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cell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worksheet.cell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=6)</a:t>
            </a: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4098" name="Picture 2" descr="bunka.jpg, 23k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1934" y="2988274"/>
            <a:ext cx="3181865" cy="3181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6429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Práce s více buňkami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</a:t>
            </a:r>
            <a:r>
              <a:rPr lang="en-US" sz="24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rozsahu</a:t>
            </a:r>
            <a:r>
              <a:rPr lang="en-US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v</a:t>
            </a:r>
            <a:r>
              <a:rPr lang="cs-CZ" sz="24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íce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buněk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cell_range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A1:F5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celých sloupců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'D'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celých řádků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8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více sloupců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columns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'B:D'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výběr více řádků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rows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2:6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122" name="Picture 2" descr="Výsledek obrázku pro buňk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3800" y="3445989"/>
            <a:ext cx="3810000" cy="27241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07178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Procházení buněk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procházení </a:t>
            </a:r>
            <a:r>
              <a:rPr lang="cs-CZ" sz="2400" i="1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cyklem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A1:F5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en-US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worksheet.iter_rows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=3):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	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worksheet.iter_cols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=3):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cell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	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147" name="Picture 3" descr="Související obrázek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2011" y="1556951"/>
            <a:ext cx="1031789" cy="1024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8019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Rozsah buněk v listu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automatické rozpoznání dle poslední buňky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worksheet.rows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row: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column: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7" name="Obráze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0237" y="3478426"/>
            <a:ext cx="2963563" cy="2963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960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en-US" b="1" dirty="0">
                <a:solidFill>
                  <a:srgbClr val="CC0011"/>
                </a:solidFill>
                <a:latin typeface="Cabin" panose="020B0803050202020004" pitchFamily="34" charset="0"/>
              </a:rPr>
              <a:t>Read-only</a:t>
            </a:r>
            <a:endParaRPr lang="cs-CZ" b="1" dirty="0">
              <a:solidFill>
                <a:srgbClr val="CC0011"/>
              </a:solidFill>
              <a:latin typeface="Cabin" panose="020B0803050202020004" pitchFamily="34" charset="0"/>
            </a:endParaRP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 procházení přímo </a:t>
            </a:r>
            <a:r>
              <a:rPr lang="cs-CZ" sz="24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values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nebo v iteraci s </a:t>
            </a:r>
            <a:r>
              <a:rPr lang="cs-CZ" sz="24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values_only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.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values: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value in row: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 row in </a:t>
            </a:r>
            <a:r>
              <a:rPr lang="en-US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worksheet.iter_rows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min_row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=1, </a:t>
            </a:r>
            <a:r>
              <a:rPr lang="en-US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max_col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=2, </a:t>
            </a:r>
            <a:r>
              <a:rPr lang="en-US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max_row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=3, </a:t>
            </a:r>
            <a:r>
              <a:rPr lang="en-US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values_only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=True):</a:t>
            </a:r>
            <a:endParaRPr lang="en-US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 value in row: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value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marL="457200" lvl="1" indent="0">
              <a:buNone/>
            </a:pPr>
            <a:endParaRPr lang="cs-CZ" sz="18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read-only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nefunguje při iteraci přes sloupce (kvůli výkonu)</a:t>
            </a:r>
          </a:p>
          <a:p>
            <a:pPr lvl="1">
              <a:buFontTx/>
              <a:buChar char="-"/>
            </a:pPr>
            <a:endParaRPr lang="cs-CZ" sz="1800" dirty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18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4364" y="4885038"/>
            <a:ext cx="1599436" cy="155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77106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Zápis pomocí rozsahu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16364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protože je ve </a:t>
            </a:r>
            <a:r>
              <a:rPr lang="cs-CZ" sz="2400" i="1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cyklu definována buňka, je třeba přistupovat přes </a:t>
            </a:r>
            <a:r>
              <a:rPr lang="cs-CZ" sz="2400" i="1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value</a:t>
            </a: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worksheet.rows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cell in row:</a:t>
            </a: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ěco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vážně důležitého'</a:t>
            </a:r>
          </a:p>
          <a:p>
            <a:pPr marL="457200" lvl="1" indent="0">
              <a:buNone/>
            </a:pPr>
            <a:endParaRPr lang="cs-CZ" sz="5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1266" name="Picture 2" descr="Výsledek obrázku pro pens write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789" y="3358978"/>
            <a:ext cx="3083011" cy="3083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00111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Čtení dat ze souboru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 potřebnou funkci</a:t>
            </a:r>
            <a:r>
              <a:rPr lang="en-US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a je</a:t>
            </a:r>
            <a:r>
              <a:rPr lang="cs-CZ" sz="24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ště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funkci na zjištění písmena sloupce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openpyxl import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openpyxl.utils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get_column_letter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načteme soubor podle jména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filename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='demo_openpyxl.xlsx')</a:t>
            </a: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vybereme list dle jména</a:t>
            </a:r>
            <a:endParaRPr lang="cs-CZ" sz="24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['DEMO (openpyxl)']</a:t>
            </a: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vypíšeme </a:t>
            </a:r>
            <a:r>
              <a:rPr lang="en-US" sz="24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ozna</a:t>
            </a:r>
            <a:r>
              <a:rPr lang="cs-CZ" sz="24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čení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buňky a hodnoty ze zvoleného rozsahu</a:t>
            </a:r>
          </a:p>
          <a:p>
            <a:pPr marL="457200" lvl="1" indent="0">
              <a:buNone/>
            </a:pP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row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C1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D5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for value in row:</a:t>
            </a:r>
          </a:p>
          <a:p>
            <a:pPr marL="457200" lvl="1" indent="0">
              <a:buNone/>
            </a:pP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print(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f“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{</a:t>
            </a:r>
            <a:r>
              <a:rPr lang="en-US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get_column_letter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en-US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cell.column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)}{</a:t>
            </a:r>
            <a:r>
              <a:rPr lang="en-US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cell.row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}:, {</a:t>
            </a:r>
            <a:r>
              <a:rPr lang="en-US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cell.value</a:t>
            </a:r>
            <a:r>
              <a:rPr lang="en-US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})</a:t>
            </a:r>
            <a:endParaRPr lang="cs-CZ" sz="18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5660" y="3921211"/>
            <a:ext cx="1598140" cy="159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4767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Cvičení dělá mistra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nyní jsme připraveni na první cvičení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prošmejdi adresář </a:t>
            </a:r>
            <a:r>
              <a:rPr lang="cs-CZ" sz="2000" i="1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"lesson_01"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názvem </a:t>
            </a:r>
            <a:r>
              <a:rPr lang="cs-CZ" sz="2000" i="1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"Seznam pracovníků - aktualizováno k 14.11.2019.xlsx"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ulož do slovníku pracovníky podle osobních čísel pomocí funkce </a:t>
            </a:r>
            <a:r>
              <a:rPr lang="cs-CZ" sz="19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load_workbook</a:t>
            </a:r>
            <a:endParaRPr lang="cs-CZ" sz="19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názvem </a:t>
            </a:r>
            <a:r>
              <a:rPr lang="cs-CZ" sz="2000" i="1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"seznam_oddeleni.csv"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ulož do slovníku čísla oddělení a jejich názvy pomocí knihovny </a:t>
            </a:r>
            <a:r>
              <a:rPr lang="cs-CZ" sz="1900" b="1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csv</a:t>
            </a:r>
            <a:endParaRPr lang="cs-CZ" sz="19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názvem </a:t>
            </a:r>
            <a:r>
              <a:rPr lang="cs-CZ" sz="2000" i="1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"log_pristup_trezor.csv"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pomocí knihovny 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csv</a:t>
            </a:r>
            <a:r>
              <a:rPr lang="cs-CZ" sz="18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načítej jednotlivé řádky</a:t>
            </a:r>
          </a:p>
          <a:p>
            <a:pPr lvl="2">
              <a:buFontTx/>
              <a:buChar char="-"/>
            </a:pPr>
            <a:r>
              <a:rPr lang="cs-CZ" sz="18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pro každý řádek kontroluj čas přístupu</a:t>
            </a:r>
          </a:p>
          <a:p>
            <a:pPr lvl="2">
              <a:buFontTx/>
              <a:buChar char="-"/>
            </a:pPr>
            <a:r>
              <a:rPr lang="cs-CZ" sz="18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pokud je čas přístupu před 6:00 nebo po 22:00, řádek zapiš do souboru*</a:t>
            </a:r>
          </a:p>
          <a:p>
            <a:pPr lvl="2">
              <a:buFontTx/>
              <a:buChar char="-"/>
            </a:pPr>
            <a:r>
              <a:rPr lang="cs-CZ" sz="18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formát výpisu:</a:t>
            </a:r>
          </a:p>
          <a:p>
            <a:pPr lvl="3">
              <a:buFontTx/>
              <a:buChar char="-"/>
            </a:pPr>
            <a:r>
              <a:rPr lang="cs-CZ" sz="16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osobní číslo, příjmení, jméno, název oddělení, datum přístupu, čas přístupu</a:t>
            </a:r>
          </a:p>
          <a:p>
            <a:pPr marL="914400" lvl="2" indent="0">
              <a:buNone/>
            </a:pPr>
            <a:endParaRPr lang="cs-CZ" sz="16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914400" lvl="2" indent="0">
              <a:buNone/>
            </a:pPr>
            <a:r>
              <a:rPr lang="cs-CZ" sz="16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*nezapisuj řádky, u kterých přistupoval ředitel (soubor je určen pro ředitele)</a:t>
            </a:r>
          </a:p>
          <a:p>
            <a:pPr lvl="1">
              <a:buFontTx/>
              <a:buChar char="-"/>
            </a:pP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3318" name="Picture 6" descr="Výsledek obrázku pro bruce lee white backgroun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1449" y="3205206"/>
            <a:ext cx="3693493" cy="3661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73394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030" name="Picture 6" descr="Související obrázek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8233" y="1780401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bdélník 8"/>
          <p:cNvSpPr/>
          <p:nvPr/>
        </p:nvSpPr>
        <p:spPr>
          <a:xfrm>
            <a:off x="3575438" y="3923526"/>
            <a:ext cx="490871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cs-CZ" sz="7200" b="1" dirty="0">
                <a:solidFill>
                  <a:srgbClr val="4A8522"/>
                </a:solidFill>
                <a:latin typeface="Candara" panose="020E0502030303020204" pitchFamily="34" charset="0"/>
                <a:ea typeface="Roboto" pitchFamily="2" charset="0"/>
              </a:rPr>
              <a:t>Čas na oběd</a:t>
            </a:r>
          </a:p>
        </p:txBody>
      </p:sp>
    </p:spTree>
    <p:extLst>
      <p:ext uri="{BB962C8B-B14F-4D97-AF65-F5344CB8AC3E}">
        <p14:creationId xmlns:p14="http://schemas.microsoft.com/office/powerpoint/2010/main" val="1211937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Formátování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co standardně v </a:t>
            </a:r>
            <a:r>
              <a:rPr lang="cs-CZ" sz="2400" i="1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xlsx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formátovat: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výška řádku/šířka sloupce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formát dat (obecný, text, číslo, datum)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formát písma (font, barva, tučně, kurzíva, podtržení)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zarovnání v buňce (horizontální</a:t>
            </a:r>
            <a:r>
              <a:rPr lang="en-US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vertikální</a:t>
            </a:r>
            <a:r>
              <a:rPr lang="en-US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en-US" sz="20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odsazen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í)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ohraničení buňky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podbarvení buňky</a:t>
            </a:r>
          </a:p>
          <a:p>
            <a:pPr lvl="1">
              <a:buFontTx/>
              <a:buChar char="-"/>
            </a:pP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sloučení/rozdělení buněk</a:t>
            </a:r>
          </a:p>
          <a:p>
            <a:pPr lvl="1">
              <a:buFontTx/>
              <a:buChar char="-"/>
            </a:pP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1026" name="Picture 2" descr="Výsledek obrázku pro format c: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57"/>
          <a:stretch/>
        </p:blipFill>
        <p:spPr bwMode="auto">
          <a:xfrm>
            <a:off x="8497430" y="3974756"/>
            <a:ext cx="2857500" cy="260727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174275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Motivace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cs-CZ" dirty="0">
                <a:latin typeface="+mj-lt"/>
              </a:rPr>
              <a:t>Proč XLSX?</a:t>
            </a:r>
          </a:p>
          <a:p>
            <a:pPr lvl="1"/>
            <a:r>
              <a:rPr lang="cs-CZ" dirty="0">
                <a:latin typeface="+mj-lt"/>
              </a:rPr>
              <a:t>v současnosti nejpoužívanější formát pro uživatelskou práci s tabulkami </a:t>
            </a:r>
          </a:p>
          <a:p>
            <a:pPr lvl="1"/>
            <a:r>
              <a:rPr lang="cs-CZ" dirty="0">
                <a:latin typeface="+mj-lt"/>
              </a:rPr>
              <a:t>snadné nastavení formátování, interaktivní zobrazení (šíře tabulky, filtry, ..)</a:t>
            </a:r>
            <a:endParaRPr lang="cs-CZ" sz="2000" dirty="0">
              <a:latin typeface="+mj-lt"/>
            </a:endParaRPr>
          </a:p>
          <a:p>
            <a:pPr lvl="1"/>
            <a:r>
              <a:rPr lang="cs-CZ" dirty="0">
                <a:latin typeface="+mj-lt"/>
              </a:rPr>
              <a:t>možnost využití dat pro další zpracování (přenos dat, kontingenční tabulky, ..)</a:t>
            </a:r>
          </a:p>
          <a:p>
            <a:pPr marL="457200" lvl="1" indent="0">
              <a:buNone/>
            </a:pPr>
            <a:endParaRPr lang="cs-CZ" sz="2800" dirty="0"/>
          </a:p>
          <a:p>
            <a:r>
              <a:rPr lang="cs-CZ" dirty="0">
                <a:latin typeface="+mj-lt"/>
              </a:rPr>
              <a:t>Proč automatizované zpracování?</a:t>
            </a:r>
          </a:p>
          <a:p>
            <a:pPr lvl="1"/>
            <a:r>
              <a:rPr lang="cs-CZ" dirty="0">
                <a:latin typeface="+mj-lt"/>
              </a:rPr>
              <a:t>pravidelné reporty mají konstantní podobu</a:t>
            </a:r>
          </a:p>
          <a:p>
            <a:pPr lvl="1"/>
            <a:r>
              <a:rPr lang="cs-CZ" dirty="0">
                <a:latin typeface="+mj-lt"/>
              </a:rPr>
              <a:t>zpracování a využití dat současně </a:t>
            </a:r>
          </a:p>
          <a:p>
            <a:pPr lvl="2"/>
            <a:r>
              <a:rPr lang="cs-CZ" dirty="0">
                <a:latin typeface="+mj-lt"/>
              </a:rPr>
              <a:t>data z databáze, ze souboru, ze vstupu</a:t>
            </a:r>
          </a:p>
          <a:p>
            <a:pPr lvl="2"/>
            <a:r>
              <a:rPr lang="cs-CZ" dirty="0">
                <a:latin typeface="+mj-lt"/>
              </a:rPr>
              <a:t>vypočtená data</a:t>
            </a:r>
          </a:p>
          <a:p>
            <a:pPr lvl="1"/>
            <a:r>
              <a:rPr lang="cs-CZ" dirty="0">
                <a:latin typeface="+mj-lt"/>
              </a:rPr>
              <a:t>hromadné zpracování velkého množství souborů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51938">
            <a:off x="9117634" y="3929450"/>
            <a:ext cx="2615108" cy="2615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8073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Výška řádku / šířka sloupce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výšky řádku:</a:t>
            </a:r>
            <a:endParaRPr lang="en-US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worksheet.row_dimensions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no_row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height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height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endParaRPr lang="cs-CZ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šířky sloupce</a:t>
            </a:r>
            <a:r>
              <a:rPr lang="cs-CZ" sz="2400" dirty="0"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en-US" sz="2400" dirty="0"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worksheet.row_dimensions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letter_col</a:t>
            </a:r>
            <a:r>
              <a:rPr lang="en-US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umn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width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width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endParaRPr lang="cs-CZ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pro identifikaci sloupce můžeme použít i čísla</a:t>
            </a:r>
            <a:r>
              <a:rPr lang="cs-CZ" sz="2400" dirty="0">
                <a:ea typeface="Roboto Thin" pitchFamily="2" charset="0"/>
                <a:cs typeface="Courier New" panose="02070309020205020404" pitchFamily="49" charset="0"/>
              </a:rPr>
              <a:t>:</a:t>
            </a:r>
            <a:endParaRPr lang="en-US" sz="2400" dirty="0"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letter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get_column_letter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en-US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no_column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cs-CZ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9114" y="4101033"/>
            <a:ext cx="2794686" cy="2480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3025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Formát dat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formátu:</a:t>
            </a:r>
            <a:endParaRPr lang="en-US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o</a:t>
            </a:r>
            <a:r>
              <a:rPr lang="en-US" sz="20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becn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ý formát: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"General"</a:t>
            </a:r>
          </a:p>
          <a:p>
            <a:pPr lvl="2">
              <a:buFontTx/>
              <a:buChar char="-"/>
            </a:pPr>
            <a:endParaRPr lang="cs-CZ" sz="16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číselné formáty: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"0.00"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"0"</a:t>
            </a:r>
          </a:p>
          <a:p>
            <a:pPr lvl="2">
              <a:buFontTx/>
              <a:buChar char="-"/>
            </a:pPr>
            <a:endParaRPr lang="cs-CZ" sz="18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textový formát: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</a:t>
            </a:r>
            <a:r>
              <a:rPr lang="en-US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@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</a:t>
            </a:r>
          </a:p>
          <a:p>
            <a:pPr lvl="2">
              <a:buFontTx/>
              <a:buChar char="-"/>
            </a:pPr>
            <a:endParaRPr lang="cs-CZ" sz="16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formát data: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cell.number_format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dd.mm.yyyy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2052" name="Picture 4" descr="Free Download - White Arrow Vector Png, Transparent Png (1200x1059), Png Download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460999" y="2722251"/>
            <a:ext cx="3989401" cy="2403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48010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Formát písma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formátu písma: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Font </a:t>
            </a:r>
          </a:p>
          <a:p>
            <a:pPr lvl="2">
              <a:buFontTx/>
              <a:buChar char="-"/>
            </a:pPr>
            <a:endParaRPr lang="cs-CZ" sz="16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en-US" sz="20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nastaven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í písma a velikosti: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cell.font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Font(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name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</a:t>
            </a:r>
            <a:r>
              <a:rPr lang="en-US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Calibri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size=11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 lvl="2">
              <a:buFontTx/>
              <a:buChar char="-"/>
            </a:pPr>
            <a:endParaRPr lang="cs-CZ" sz="16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další nastavení: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cell.font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Font(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bold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True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italic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False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underline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none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</a:p>
          <a:p>
            <a:pPr lvl="2">
              <a:buFontTx/>
              <a:buChar char="-"/>
            </a:pPr>
            <a:endParaRPr lang="cs-CZ" sz="18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barvy: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cell.font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Font(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color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='FF00FF')</a:t>
            </a:r>
          </a:p>
          <a:p>
            <a:pPr lvl="2">
              <a:buFontTx/>
              <a:buChar char="-"/>
            </a:pPr>
            <a:endParaRPr lang="cs-CZ" sz="16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122" name="Picture 2" descr="Výsledek obrázku pro calligraphy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5534" y="3550507"/>
            <a:ext cx="2308266" cy="3031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87379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Zarovnání v buňce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zarovnání: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</a:p>
          <a:p>
            <a:pPr lvl="2">
              <a:buFontTx/>
              <a:buChar char="-"/>
            </a:pPr>
            <a:endParaRPr lang="cs-CZ" sz="16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horizontální zarovnání: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horizontal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left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</a:p>
          <a:p>
            <a:pPr marL="914400" lvl="2" indent="0">
              <a:buNone/>
            </a:pP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vertikální zarovnání: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vertical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='top')</a:t>
            </a:r>
          </a:p>
          <a:p>
            <a:pPr marL="914400" lvl="2" indent="0">
              <a:buNone/>
            </a:pPr>
            <a:endParaRPr lang="cs-CZ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odsazení: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(indent=1)</a:t>
            </a:r>
          </a:p>
          <a:p>
            <a:pPr lvl="2">
              <a:buFontTx/>
              <a:buChar char="-"/>
            </a:pPr>
            <a:endParaRPr lang="cs-CZ" sz="1800" b="1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rotace textu: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text_rotation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=90)</a:t>
            </a:r>
          </a:p>
          <a:p>
            <a:pPr lvl="2">
              <a:buFontTx/>
              <a:buChar char="-"/>
            </a:pPr>
            <a:endParaRPr lang="cs-CZ" sz="16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3076" name="Picture 4" descr="Výsledek obrázku pro alignment"/>
          <p:cNvPicPr>
            <a:picLocks noChangeAspect="1" noChangeArrowheads="1" noCrop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7633353" y="2797100"/>
            <a:ext cx="4960595" cy="2480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87510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Ohraničení buňky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 lnSpcReduction="10000"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ohraničení buňky: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Border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Side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</a:p>
          <a:p>
            <a:pPr lvl="2">
              <a:buFontTx/>
              <a:buChar char="-"/>
            </a:pPr>
            <a:endParaRPr lang="cs-CZ" sz="16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en-US" sz="20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nastaven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í ohraničení dle stran: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cell.border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Border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left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Side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border_style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="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thin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",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color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='FF00FF'),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right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=…)</a:t>
            </a:r>
          </a:p>
          <a:p>
            <a:pPr lvl="1">
              <a:buFontTx/>
              <a:buChar char="-"/>
            </a:pPr>
            <a:endParaRPr lang="cs-CZ" sz="18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pro každou stranu je možné volit jiné ohraničení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příklady </a:t>
            </a:r>
            <a:r>
              <a:rPr lang="cs-CZ" sz="20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border_style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lvl="2">
              <a:buFontTx/>
              <a:buChar char="-"/>
            </a:pP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None</a:t>
            </a:r>
            <a:endParaRPr lang="cs-CZ" sz="18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thin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</a:p>
          <a:p>
            <a:pPr lvl="2">
              <a:buFontTx/>
              <a:buChar char="-"/>
            </a:pP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dashed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</a:p>
          <a:p>
            <a:pPr lvl="2">
              <a:buFontTx/>
              <a:buChar char="-"/>
            </a:pP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'double'</a:t>
            </a:r>
          </a:p>
          <a:p>
            <a:pPr lvl="2">
              <a:buFontTx/>
              <a:buChar char="-"/>
            </a:pP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'medium'</a:t>
            </a:r>
          </a:p>
          <a:p>
            <a:pPr lvl="2">
              <a:buFontTx/>
              <a:buChar char="-"/>
            </a:pP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thick</a:t>
            </a:r>
            <a:r>
              <a:rPr lang="cs-CZ" sz="18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cs-CZ" sz="1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	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7174" name="Picture 6" descr="Související obráze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7908169" y="4752502"/>
            <a:ext cx="4286250" cy="1685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20494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Podbarvení buňky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podbarvení buňky: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importujeme: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openpyxl.styles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import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PatternFill</a:t>
            </a:r>
            <a:endParaRPr lang="cs-CZ" sz="16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lvl="2">
              <a:buFontTx/>
              <a:buChar char="-"/>
            </a:pPr>
            <a:endParaRPr lang="cs-CZ" sz="16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r>
              <a:rPr lang="en-US" sz="2000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nastaven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í ohraničení dle stran:</a:t>
            </a:r>
          </a:p>
          <a:p>
            <a:pPr lvl="2">
              <a:buFontTx/>
              <a:buChar char="-"/>
            </a:pP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cell.fill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PatternFill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bgColor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="FF00FF", </a:t>
            </a:r>
            <a:r>
              <a:rPr lang="cs-CZ" sz="16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fill_type</a:t>
            </a:r>
            <a:r>
              <a:rPr lang="cs-CZ" sz="16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"solid")</a:t>
            </a:r>
            <a:r>
              <a:rPr lang="cs-CZ" sz="1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	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Picture 2" descr="Výsledek obrázku pro can with pain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117492" y="3943416"/>
            <a:ext cx="4236308" cy="2638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441116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Sloučení / rozdělení buněk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sloučení buněk:</a:t>
            </a:r>
          </a:p>
          <a:p>
            <a:pPr lvl="1">
              <a:buFontTx/>
              <a:buChar char="-"/>
            </a:pPr>
            <a:r>
              <a:rPr lang="cs-CZ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ws.merge_cells</a:t>
            </a:r>
            <a:r>
              <a:rPr lang="cs-CZ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('B3:D5')</a:t>
            </a:r>
          </a:p>
          <a:p>
            <a:pPr lvl="1">
              <a:buFontTx/>
              <a:buChar char="-"/>
            </a:pPr>
            <a:endParaRPr lang="cs-CZ" sz="16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rozdělení buněk:</a:t>
            </a:r>
          </a:p>
          <a:p>
            <a:pPr lvl="1">
              <a:buFontTx/>
              <a:buChar char="-"/>
            </a:pPr>
            <a:r>
              <a:rPr lang="cs-CZ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ws.unmerge_cells</a:t>
            </a:r>
            <a:r>
              <a:rPr lang="cs-CZ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('B3:D5')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200" name="Picture 8" descr="Výsledek obrázku pro cellular division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02" r="20971"/>
          <a:stretch/>
        </p:blipFill>
        <p:spPr bwMode="auto">
          <a:xfrm>
            <a:off x="8066903" y="3653602"/>
            <a:ext cx="3286897" cy="29284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3267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Ať to nějak vypadá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sp>
        <p:nvSpPr>
          <p:cNvPr id="10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56407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nyní jsme připraveni na druhé cvičení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prošmejdi adresář </a:t>
            </a:r>
            <a:r>
              <a:rPr lang="cs-CZ" sz="2000" i="1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"lesson_02"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najdi soubor s názvem </a:t>
            </a:r>
            <a:r>
              <a:rPr lang="cs-CZ" sz="2000" i="1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„seznam_firem.csv"</a:t>
            </a:r>
          </a:p>
          <a:p>
            <a:pPr lvl="1">
              <a:buFontTx/>
              <a:buChar char="-"/>
            </a:pP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pomocí knihovny </a:t>
            </a:r>
            <a:r>
              <a:rPr lang="cs-CZ" sz="18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csv</a:t>
            </a:r>
            <a:r>
              <a:rPr lang="cs-CZ" sz="18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načítej jednotlivé řádky</a:t>
            </a:r>
          </a:p>
          <a:p>
            <a:pPr lvl="2">
              <a:buFontTx/>
              <a:buChar char="-"/>
            </a:pPr>
            <a:r>
              <a:rPr lang="cs-CZ" sz="18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pro každý řádek vytvoř jednotný soubor s informacemi o daňovém subjektu</a:t>
            </a:r>
          </a:p>
          <a:p>
            <a:pPr lvl="2">
              <a:buFontTx/>
              <a:buChar char="-"/>
            </a:pPr>
            <a:r>
              <a:rPr lang="cs-CZ" sz="18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obsah souboru naformátuj s využitím již zmíněného</a:t>
            </a:r>
          </a:p>
          <a:p>
            <a:pPr lvl="2">
              <a:buFontTx/>
              <a:buChar char="-"/>
            </a:pPr>
            <a:r>
              <a:rPr lang="cs-CZ" sz="18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název souboru a název listu bude stejný jako číslo daňového subjektu</a:t>
            </a:r>
          </a:p>
          <a:p>
            <a:pPr lvl="2">
              <a:buFontTx/>
              <a:buChar char="-"/>
            </a:pPr>
            <a:r>
              <a:rPr lang="cs-CZ" sz="18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soubory ulož do samostatné složky</a:t>
            </a: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20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lvl="1">
              <a:buFontTx/>
              <a:buChar char="-"/>
            </a:pP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828" y="2768309"/>
            <a:ext cx="2694820" cy="3813722"/>
          </a:xfrm>
          <a:prstGeom prst="rect">
            <a:avLst/>
          </a:prstGeom>
        </p:spPr>
      </p:pic>
      <p:pic>
        <p:nvPicPr>
          <p:cNvPr id="3" name="Obrázek 2"/>
          <p:cNvPicPr>
            <a:picLocks noChangeAspect="1"/>
          </p:cNvPicPr>
          <p:nvPr/>
        </p:nvPicPr>
        <p:blipFill rotWithShape="1">
          <a:blip r:embed="rId4"/>
          <a:srcRect l="928" t="24035" r="37998" b="50001"/>
          <a:stretch/>
        </p:blipFill>
        <p:spPr>
          <a:xfrm>
            <a:off x="649704" y="4855681"/>
            <a:ext cx="8009275" cy="2002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2034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BONUS: pywin32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sp>
        <p:nvSpPr>
          <p:cNvPr id="10" name="Zástupný symbol pro obsah 2"/>
          <p:cNvSpPr>
            <a:spLocks noGrp="1"/>
          </p:cNvSpPr>
          <p:nvPr>
            <p:ph idx="1"/>
          </p:nvPr>
        </p:nvSpPr>
        <p:spPr>
          <a:xfrm>
            <a:off x="721895" y="1825624"/>
            <a:ext cx="11101137" cy="475640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import win32com.client  # 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autofit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indent, 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alignment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, table (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library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'pywin32‘)</a:t>
            </a:r>
          </a:p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excel = win32com.client.Dispatch("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Excel.Application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")</a:t>
            </a:r>
          </a:p>
          <a:p>
            <a:pPr marL="457200" lvl="1" indent="0">
              <a:buNone/>
            </a:pP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try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excel.Workbooks.Open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os.path.abspath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file_name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))</a:t>
            </a:r>
          </a:p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excel.Worksheets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report_type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).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ListObjects.Add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</a:p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    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TableStyleName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="TableStyleMedium4").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TableStyle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"TableStyleMedium4"</a:t>
            </a:r>
          </a:p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excel.Worksheets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report_type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).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Activate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()</a:t>
            </a:r>
          </a:p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excel.Worksheets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report_type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).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Columns.IndentLevel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1</a:t>
            </a:r>
          </a:p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excel.Worksheets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report_type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).</a:t>
            </a:r>
            <a:r>
              <a:rPr lang="cs-CZ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Columns.verticalalignment</a:t>
            </a: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2</a:t>
            </a:r>
          </a:p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</a:p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excel.Worksheets</a:t>
            </a:r>
            <a:r>
              <a:rPr lang="en-US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report_type</a:t>
            </a:r>
            <a:r>
              <a:rPr lang="en-US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).</a:t>
            </a:r>
            <a:r>
              <a:rPr lang="en-US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Columns.AutoFit</a:t>
            </a:r>
            <a:r>
              <a:rPr lang="en-US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()</a:t>
            </a: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finally:</a:t>
            </a:r>
          </a:p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excel.Workbooks</a:t>
            </a:r>
            <a:r>
              <a:rPr lang="en-US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en-US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file_name</a:t>
            </a:r>
            <a:r>
              <a:rPr lang="en-US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].Save()</a:t>
            </a: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cs-CZ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en-US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excel.Workbooks</a:t>
            </a:r>
            <a:r>
              <a:rPr lang="en-US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[</a:t>
            </a:r>
            <a:r>
              <a:rPr lang="en-US" sz="1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file_name</a:t>
            </a:r>
            <a:r>
              <a:rPr lang="en-US" sz="1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].Close()</a:t>
            </a:r>
            <a:endParaRPr lang="cs-CZ" sz="1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0167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Použité knihovny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b="1" dirty="0">
                <a:latin typeface="+mj-lt"/>
              </a:rPr>
              <a:t>openpyxl</a:t>
            </a:r>
          </a:p>
          <a:p>
            <a:pPr marL="457200" lvl="1" indent="0">
              <a:buNone/>
            </a:pPr>
            <a:r>
              <a:rPr lang="cs-CZ" sz="2400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cs-CZ" sz="2400" dirty="0"/>
              <a:t>	</a:t>
            </a:r>
            <a:r>
              <a:rPr lang="cs-CZ" sz="2400" dirty="0">
                <a:latin typeface="+mj-lt"/>
              </a:rPr>
              <a:t>možnosti formátování</a:t>
            </a:r>
          </a:p>
          <a:p>
            <a:pPr marL="457200" lvl="1" indent="0">
              <a:buNone/>
            </a:pPr>
            <a:r>
              <a:rPr lang="cs-CZ" sz="24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cs-CZ" sz="2400" dirty="0"/>
              <a:t>	</a:t>
            </a:r>
            <a:r>
              <a:rPr lang="cs-CZ" sz="2400" dirty="0">
                <a:latin typeface="+mj-lt"/>
              </a:rPr>
              <a:t>rychlost zpracování</a:t>
            </a:r>
          </a:p>
          <a:p>
            <a:endParaRPr lang="cs-CZ" dirty="0"/>
          </a:p>
          <a:p>
            <a:r>
              <a:rPr lang="cs-CZ" b="1" dirty="0">
                <a:latin typeface="+mj-lt"/>
              </a:rPr>
              <a:t>pywin32 (bonus pro Windows)</a:t>
            </a:r>
          </a:p>
          <a:p>
            <a:pPr marL="457200" lvl="1" indent="0">
              <a:buNone/>
            </a:pPr>
            <a:r>
              <a:rPr lang="cs-CZ" b="1" dirty="0">
                <a:solidFill>
                  <a:srgbClr val="92D05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+</a:t>
            </a:r>
            <a:r>
              <a:rPr lang="cs-CZ" dirty="0"/>
              <a:t>	</a:t>
            </a:r>
            <a:r>
              <a:rPr lang="cs-CZ" dirty="0">
                <a:latin typeface="+mj-lt"/>
              </a:rPr>
              <a:t>dodatečné formátování „tabulky“ a šířky sloupců</a:t>
            </a:r>
          </a:p>
          <a:p>
            <a:pPr marL="457200" lvl="1" indent="0">
              <a:buNone/>
            </a:pPr>
            <a:r>
              <a:rPr lang="cs-CZ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cs-CZ" dirty="0"/>
              <a:t>	</a:t>
            </a:r>
            <a:r>
              <a:rPr lang="cs-CZ" dirty="0">
                <a:latin typeface="+mj-lt"/>
              </a:rPr>
              <a:t>nutnost mít nainstalovaný MS Excel</a:t>
            </a:r>
          </a:p>
          <a:p>
            <a:pPr marL="457200" lvl="1" indent="0">
              <a:buNone/>
            </a:pPr>
            <a:endParaRPr lang="cs-CZ" dirty="0"/>
          </a:p>
          <a:p>
            <a:pPr lvl="1"/>
            <a:endParaRPr lang="cs-CZ" dirty="0"/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482" y="2695073"/>
            <a:ext cx="2763317" cy="2763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620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Začínáme s openpyxl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naklonuj si: </a:t>
            </a:r>
            <a:r>
              <a:rPr lang="cs-CZ" sz="2400" b="1" dirty="0">
                <a:latin typeface="Consolas" panose="020B0609020204030204" pitchFamily="49" charset="0"/>
                <a:cs typeface="Courier New" panose="02070309020205020404" pitchFamily="49" charset="0"/>
              </a:rPr>
              <a:t>git </a:t>
            </a:r>
            <a:r>
              <a:rPr lang="cs-CZ" sz="2400" b="1" dirty="0" err="1">
                <a:latin typeface="Consolas" panose="020B0609020204030204" pitchFamily="49" charset="0"/>
                <a:cs typeface="Courier New" panose="02070309020205020404" pitchFamily="49" charset="0"/>
              </a:rPr>
              <a:t>clone</a:t>
            </a:r>
            <a:r>
              <a:rPr lang="cs-CZ" sz="2400" b="1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  <a:r>
              <a:rPr lang="cs-CZ" sz="2400" b="1" dirty="0">
                <a:latin typeface="Consolas" panose="020B0609020204030204" pitchFamily="49" charset="0"/>
                <a:cs typeface="Courier New" panose="02070309020205020404" pitchFamily="49" charset="0"/>
                <a:hlinkClick r:id="rId2"/>
              </a:rPr>
              <a:t>https://github.com/luipenox/pytable</a:t>
            </a:r>
            <a:endParaRPr lang="cs-CZ" sz="2400" b="1" dirty="0">
              <a:latin typeface="Consolas" panose="020B0609020204030204" pitchFamily="49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cs typeface="Courier New" panose="02070309020205020404" pitchFamily="49" charset="0"/>
              </a:rPr>
              <a:t>pokud nemáš GIT, stáhni soubory z výše uvedené adresy</a:t>
            </a:r>
            <a:r>
              <a:rPr lang="cs-CZ" sz="2400" dirty="0">
                <a:latin typeface="Consolas" panose="020B0609020204030204" pitchFamily="49" charset="0"/>
                <a:cs typeface="Courier New" panose="02070309020205020404" pitchFamily="49" charset="0"/>
              </a:rPr>
              <a:t> </a:t>
            </a:r>
          </a:p>
          <a:p>
            <a:pPr marL="457200" indent="-457200">
              <a:buAutoNum type="arabicPeriod"/>
            </a:pPr>
            <a:endParaRPr lang="cs-CZ" dirty="0">
              <a:latin typeface="+mj-lt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0918" y="3971111"/>
            <a:ext cx="3377514" cy="2398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19076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Co zvládneme s openpyxl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vkládání dat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výšky řádků, šířky sloupců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zarovnání, odsazení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písma (font, barva, tučné, kurzíva, …)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cs typeface="Courier New" panose="02070309020205020404" pitchFamily="49" charset="0"/>
              </a:rPr>
              <a:t>nastavení formátu dat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cs typeface="Courier New" panose="02070309020205020404" pitchFamily="49" charset="0"/>
              </a:rPr>
              <a:t>nastavení barvy pozadí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cs typeface="Courier New" panose="02070309020205020404" pitchFamily="49" charset="0"/>
              </a:rPr>
              <a:t>vytvářet grafy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cs typeface="Courier New" panose="02070309020205020404" pitchFamily="49" charset="0"/>
              </a:rPr>
              <a:t>vytvářet vzorce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cs typeface="Courier New" panose="02070309020205020404" pitchFamily="49" charset="0"/>
              </a:rPr>
              <a:t>nastavovat podmíněné formátování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004" y="2671119"/>
            <a:ext cx="4195119" cy="4195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28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Co nezvládneme s openpyxl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vytvářet „tabulky“ (paradoxně)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nastavovat automatickou šířku sloupce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6378" y="3800178"/>
            <a:ext cx="2552454" cy="2645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0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Základy práce s openpyxl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hlavní objekt jako ekvivalent souboru</a:t>
            </a:r>
          </a:p>
          <a:p>
            <a:pPr marL="0" indent="0">
              <a:buNone/>
            </a:pPr>
            <a:endParaRPr lang="cs-CZ" sz="2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from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openpyxl import 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buNone/>
            </a:pP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práce s daty na samostatných listech</a:t>
            </a:r>
          </a:p>
          <a:p>
            <a:pPr marL="0" indent="0">
              <a:buNone/>
            </a:pPr>
            <a:endParaRPr lang="cs-CZ" sz="2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workbook.active</a:t>
            </a: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ea typeface="Roboto Thin" pitchFamily="2" charset="0"/>
                <a:cs typeface="Courier New" panose="02070309020205020404" pitchFamily="49" charset="0"/>
              </a:rPr>
              <a:t>	  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nebo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workbook.create_sheet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('Název listu')</a:t>
            </a:r>
          </a:p>
          <a:p>
            <a:pPr marL="0" indent="0">
              <a:buNone/>
            </a:pP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8" name="Obrázek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9" t="16797" r="18046" b="19014"/>
          <a:stretch/>
        </p:blipFill>
        <p:spPr>
          <a:xfrm>
            <a:off x="7274010" y="1999499"/>
            <a:ext cx="4464908" cy="250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768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Uložení souboru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do souboru zapisujeme, je potřeba ho tedy vždy uzavřít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z tohoto důvodu je nutné ošetřit zpracování kódu</a:t>
            </a: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použijeme blok 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try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a 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finally</a:t>
            </a:r>
            <a:endParaRPr lang="cs-CZ" sz="24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cs-CZ" sz="2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try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	…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finally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0" indent="0">
              <a:buNone/>
            </a:pP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	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workbook.save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4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filename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='</a:t>
            </a:r>
            <a:r>
              <a:rPr lang="en-US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nazev_souboru.xlsx</a:t>
            </a:r>
            <a:r>
              <a:rPr lang="cs-CZ" sz="24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')</a:t>
            </a: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5" name="Obráze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1515">
            <a:off x="8947863" y="1507525"/>
            <a:ext cx="2125439" cy="215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4967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191826"/>
          </a:xfrm>
        </p:spPr>
        <p:txBody>
          <a:bodyPr/>
          <a:lstStyle/>
          <a:p>
            <a:r>
              <a:rPr lang="cs-CZ" b="1" dirty="0">
                <a:solidFill>
                  <a:srgbClr val="CC0011"/>
                </a:solidFill>
                <a:latin typeface="Cabin" panose="020B0803050202020004" pitchFamily="34" charset="0"/>
              </a:rPr>
              <a:t>Základy práce s listem</a:t>
            </a:r>
          </a:p>
        </p:txBody>
      </p:sp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44515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nastavení názvu listu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worksheet.title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= 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ový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název listu'</a:t>
            </a:r>
          </a:p>
          <a:p>
            <a:pPr marL="457200" lvl="1" indent="0">
              <a:buNone/>
            </a:pPr>
            <a:endParaRPr lang="cs-CZ" sz="5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identifikace podle názvu listu</a:t>
            </a:r>
            <a:endParaRPr lang="cs-CZ" sz="2400" dirty="0"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 = w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ork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book[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N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ázev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listu'</a:t>
            </a:r>
            <a:r>
              <a:rPr lang="en-US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]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listy v sešitu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workbook.sheetnames</a:t>
            </a:r>
            <a:endParaRPr lang="cs-CZ" sz="2000" dirty="0">
              <a:latin typeface="Consolas" panose="020B0609020204030204" pitchFamily="49" charset="0"/>
              <a:ea typeface="Roboto Thin" pitchFamily="2" charset="0"/>
              <a:cs typeface="Courier New" panose="02070309020205020404" pitchFamily="49" charset="0"/>
            </a:endParaRPr>
          </a:p>
          <a:p>
            <a:pPr marL="457200" lvl="1" indent="0">
              <a:buNone/>
            </a:pPr>
            <a:endParaRPr lang="cs-CZ" sz="500" dirty="0">
              <a:ea typeface="Roboto Thin" pitchFamily="2" charset="0"/>
              <a:cs typeface="Courier New" panose="02070309020205020404" pitchFamily="49" charset="0"/>
            </a:endParaRPr>
          </a:p>
          <a:p>
            <a:pPr>
              <a:buFontTx/>
              <a:buChar char="-"/>
            </a:pP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procházení </a:t>
            </a:r>
            <a:r>
              <a:rPr lang="cs-CZ" sz="2400" i="1" dirty="0" err="1">
                <a:latin typeface="+mj-lt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400" dirty="0">
                <a:latin typeface="+mj-lt"/>
                <a:ea typeface="Roboto Thin" pitchFamily="2" charset="0"/>
                <a:cs typeface="Courier New" panose="02070309020205020404" pitchFamily="49" charset="0"/>
              </a:rPr>
              <a:t> cyklem</a:t>
            </a:r>
          </a:p>
          <a:p>
            <a:pPr marL="457200" lvl="1" indent="0">
              <a:buNone/>
            </a:pP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for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 in 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workbook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:</a:t>
            </a:r>
          </a:p>
          <a:p>
            <a:pPr marL="457200" lvl="1" indent="0">
              <a:buNone/>
            </a:pP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	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print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(</a:t>
            </a:r>
            <a:r>
              <a:rPr lang="cs-CZ" sz="2000" dirty="0" err="1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worksheet.title</a:t>
            </a:r>
            <a:r>
              <a:rPr lang="cs-CZ" sz="2000" dirty="0">
                <a:latin typeface="Consolas" panose="020B0609020204030204" pitchFamily="49" charset="0"/>
                <a:ea typeface="Roboto Thin" pitchFamily="2" charset="0"/>
                <a:cs typeface="Courier New" panose="02070309020205020404" pitchFamily="49" charset="0"/>
              </a:rPr>
              <a:t>)</a:t>
            </a:r>
          </a:p>
          <a:p>
            <a:pPr>
              <a:buFontTx/>
              <a:buChar char="-"/>
            </a:pPr>
            <a:endParaRPr lang="cs-CZ" sz="2400" dirty="0">
              <a:latin typeface="+mj-lt"/>
              <a:ea typeface="Roboto Thin" pitchFamily="2" charset="0"/>
              <a:cs typeface="Courier New" panose="02070309020205020404" pitchFamily="49" charset="0"/>
            </a:endParaRPr>
          </a:p>
        </p:txBody>
      </p:sp>
      <p:pic>
        <p:nvPicPr>
          <p:cNvPr id="4" name="Obráze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60676" y="365125"/>
            <a:ext cx="1393124" cy="353809"/>
          </a:xfrm>
          <a:prstGeom prst="rect">
            <a:avLst/>
          </a:prstGeom>
        </p:spPr>
      </p:pic>
      <p:pic>
        <p:nvPicPr>
          <p:cNvPr id="6" name="Obráze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9559" y="2718486"/>
            <a:ext cx="3144241" cy="3451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657837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Kancelář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celář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4489</TotalTime>
  <Words>1690</Words>
  <Application>Microsoft Office PowerPoint</Application>
  <PresentationFormat>Širokoúhlá obrazovka</PresentationFormat>
  <Paragraphs>288</Paragraphs>
  <Slides>28</Slides>
  <Notes>0</Notes>
  <HiddenSlides>0</HiddenSlides>
  <MMClips>0</MMClips>
  <ScaleCrop>false</ScaleCrop>
  <HeadingPairs>
    <vt:vector size="6" baseType="variant">
      <vt:variant>
        <vt:lpstr>Použitá písma</vt:lpstr>
      </vt:variant>
      <vt:variant>
        <vt:i4>7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28</vt:i4>
      </vt:variant>
    </vt:vector>
  </HeadingPairs>
  <TitlesOfParts>
    <vt:vector size="36" baseType="lpstr">
      <vt:lpstr>Arial</vt:lpstr>
      <vt:lpstr>Cabin</vt:lpstr>
      <vt:lpstr>Calibri</vt:lpstr>
      <vt:lpstr>Calibri Light</vt:lpstr>
      <vt:lpstr>Candara</vt:lpstr>
      <vt:lpstr>Consolas</vt:lpstr>
      <vt:lpstr>Courier New</vt:lpstr>
      <vt:lpstr>Motiv Office</vt:lpstr>
      <vt:lpstr>Prezentace aplikace PowerPoint</vt:lpstr>
      <vt:lpstr>Motivace</vt:lpstr>
      <vt:lpstr>Použité knihovny</vt:lpstr>
      <vt:lpstr>Začínáme s openpyxl</vt:lpstr>
      <vt:lpstr>Co zvládneme s openpyxl</vt:lpstr>
      <vt:lpstr>Co nezvládneme s openpyxl</vt:lpstr>
      <vt:lpstr>Základy práce s openpyxl</vt:lpstr>
      <vt:lpstr>Uložení souboru</vt:lpstr>
      <vt:lpstr>Základy práce s listem</vt:lpstr>
      <vt:lpstr>Základy práce s buňkou</vt:lpstr>
      <vt:lpstr>Práce s více buňkami</vt:lpstr>
      <vt:lpstr>Procházení buněk</vt:lpstr>
      <vt:lpstr>Rozsah buněk v listu</vt:lpstr>
      <vt:lpstr>Read-only</vt:lpstr>
      <vt:lpstr>Zápis pomocí rozsahu</vt:lpstr>
      <vt:lpstr>Čtení dat ze souboru</vt:lpstr>
      <vt:lpstr>Cvičení dělá mistra</vt:lpstr>
      <vt:lpstr>Prezentace aplikace PowerPoint</vt:lpstr>
      <vt:lpstr>Formátování</vt:lpstr>
      <vt:lpstr>Výška řádku / šířka sloupce</vt:lpstr>
      <vt:lpstr>Formát dat</vt:lpstr>
      <vt:lpstr>Formát písma</vt:lpstr>
      <vt:lpstr>Zarovnání v buňce</vt:lpstr>
      <vt:lpstr>Ohraničení buňky</vt:lpstr>
      <vt:lpstr>Podbarvení buňky</vt:lpstr>
      <vt:lpstr>Sloučení / rozdělení buněk</vt:lpstr>
      <vt:lpstr>Ať to nějak vypadá</vt:lpstr>
      <vt:lpstr>BONUS: pywin32</vt:lpstr>
    </vt:vector>
  </TitlesOfParts>
  <Company>Finanční správa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Práce s XLSX tabulkami</dc:title>
  <dc:creator>Reif Luděk</dc:creator>
  <cp:keywords>openpyxl;python;presentation</cp:keywords>
  <cp:lastModifiedBy>Reif Luděk Ing. (GFŘ)</cp:lastModifiedBy>
  <cp:revision>69</cp:revision>
  <dcterms:created xsi:type="dcterms:W3CDTF">2019-11-12T07:27:05Z</dcterms:created>
  <dcterms:modified xsi:type="dcterms:W3CDTF">2023-02-07T08:57:00Z</dcterms:modified>
</cp:coreProperties>
</file>

<file path=docProps/thumbnail.jpeg>
</file>